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2"/>
  </p:notesMasterIdLst>
  <p:handoutMasterIdLst>
    <p:handoutMasterId r:id="rId23"/>
  </p:handoutMasterIdLst>
  <p:sldIdLst>
    <p:sldId id="259" r:id="rId2"/>
    <p:sldId id="258" r:id="rId3"/>
    <p:sldId id="264" r:id="rId4"/>
    <p:sldId id="265" r:id="rId5"/>
    <p:sldId id="266" r:id="rId6"/>
    <p:sldId id="267" r:id="rId7"/>
    <p:sldId id="260" r:id="rId8"/>
    <p:sldId id="261" r:id="rId9"/>
    <p:sldId id="262" r:id="rId10"/>
    <p:sldId id="263" r:id="rId11"/>
    <p:sldId id="268" r:id="rId12"/>
    <p:sldId id="270" r:id="rId13"/>
    <p:sldId id="269" r:id="rId14"/>
    <p:sldId id="276" r:id="rId15"/>
    <p:sldId id="274" r:id="rId16"/>
    <p:sldId id="272" r:id="rId17"/>
    <p:sldId id="275" r:id="rId18"/>
    <p:sldId id="283" r:id="rId19"/>
    <p:sldId id="281" r:id="rId20"/>
    <p:sldId id="284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658" autoAdjust="0"/>
  </p:normalViewPr>
  <p:slideViewPr>
    <p:cSldViewPr>
      <p:cViewPr varScale="1">
        <p:scale>
          <a:sx n="70" d="100"/>
          <a:sy n="70" d="100"/>
        </p:scale>
        <p:origin x="-4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2" y="-7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9BF5F-5C68-4FAF-95B6-405D0BD677CD}" type="datetimeFigureOut">
              <a:rPr lang="en-GB" smtClean="0"/>
              <a:t>9/28/2012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5F2A0-A613-4101-AD0F-8A47262CF28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676F2-6CAD-4D6B-8114-8A89F9B14304}" type="datetimeFigureOut">
              <a:rPr lang="en-GB" smtClean="0"/>
              <a:pPr/>
              <a:t>9/28/2012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A3565-EC6B-4C64-9CF9-0D2C8EA0AE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My pet project but then shared that maybe I need a new one, but I will pose some questions anyway for us to consider and also to </a:t>
            </a:r>
            <a:r>
              <a:rPr lang="en-GB" dirty="0" err="1" smtClean="0"/>
              <a:t>sher</a:t>
            </a:r>
            <a:r>
              <a:rPr lang="en-GB" baseline="0" dirty="0" smtClean="0"/>
              <a:t> an good practice from elsewhere.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 a NP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Nearing 2,500</a:t>
            </a:r>
            <a:r>
              <a:rPr lang="en-GB" baseline="0" dirty="0" smtClean="0"/>
              <a:t> volunteer days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(Days out not holidays)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Rr</a:t>
            </a:r>
            <a:r>
              <a:rPr lang="en-GB" dirty="0" smtClean="0"/>
              <a:t> club 250 members . Outreach vehicle  - 30 guided walks</a:t>
            </a:r>
            <a:r>
              <a:rPr lang="en-GB" baseline="0" dirty="0" smtClean="0"/>
              <a:t> 300 people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Marketting</a:t>
            </a:r>
            <a:r>
              <a:rPr lang="en-GB" dirty="0" smtClean="0"/>
              <a:t> not always a welcome </a:t>
            </a:r>
            <a:r>
              <a:rPr lang="en-GB" dirty="0" err="1" smtClean="0"/>
              <a:t>workd</a:t>
            </a:r>
            <a:r>
              <a:rPr lang="en-GB" baseline="0" dirty="0" smtClean="0"/>
              <a:t> when used by </a:t>
            </a:r>
            <a:r>
              <a:rPr lang="en-GB" baseline="0" dirty="0" err="1" smtClean="0"/>
              <a:t>NPA’s</a:t>
            </a:r>
            <a:r>
              <a:rPr lang="en-GB" baseline="0" dirty="0" smtClean="0"/>
              <a:t> and probably other c/side agencies although things are changing. Right information to right people at right time and place – to achieve an outcome.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did DNPA get involved with this </a:t>
            </a:r>
            <a:r>
              <a:rPr lang="en-GB" dirty="0" err="1" smtClean="0"/>
              <a:t>initaitive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One clear message?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11561" y="3573016"/>
            <a:ext cx="7704856" cy="1512168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4000" b="1" baseline="0"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11560" y="4797152"/>
            <a:ext cx="7705353" cy="57606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2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presenter’s name 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1560" y="5373216"/>
            <a:ext cx="7705353" cy="57606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date (</a:t>
            </a:r>
            <a:r>
              <a:rPr lang="en-US" dirty="0" err="1" smtClean="0"/>
              <a:t>eg</a:t>
            </a:r>
            <a:r>
              <a:rPr lang="en-US" dirty="0" smtClean="0"/>
              <a:t> 10 July 2011)</a:t>
            </a:r>
          </a:p>
        </p:txBody>
      </p:sp>
      <p:pic>
        <p:nvPicPr>
          <p:cNvPr id="6" name="Picture 5" descr="Intro slide set-slide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 slide set-slid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ntro slide set-slide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11561" y="3573016"/>
            <a:ext cx="7704856" cy="1512168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4000" b="1" baseline="0"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title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11560" y="4797152"/>
            <a:ext cx="7705353" cy="57606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presenter’s name 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1560" y="5373216"/>
            <a:ext cx="7705353" cy="57606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date (</a:t>
            </a:r>
            <a:r>
              <a:rPr lang="en-US" dirty="0" err="1" smtClean="0"/>
              <a:t>eg</a:t>
            </a:r>
            <a:r>
              <a:rPr lang="en-US" dirty="0" smtClean="0"/>
              <a:t> 10 July 2011)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68313" y="1844825"/>
            <a:ext cx="8496300" cy="453692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68313" y="1844824"/>
            <a:ext cx="3887663" cy="4536927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44777" y="1844824"/>
            <a:ext cx="4031679" cy="4536927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 userDrawn="1"/>
        </p:nvSpPr>
        <p:spPr>
          <a:xfrm>
            <a:off x="0" y="202332"/>
            <a:ext cx="9144000" cy="6453336"/>
          </a:xfrm>
          <a:prstGeom prst="rect">
            <a:avLst/>
          </a:prstGeom>
        </p:spPr>
      </p:sp>
      <p:sp>
        <p:nvSpPr>
          <p:cNvPr id="4" name="Text Placeholder 2"/>
          <p:cNvSpPr>
            <a:spLocks noGrp="1"/>
          </p:cNvSpPr>
          <p:nvPr userDrawn="1"/>
        </p:nvSpPr>
        <p:spPr>
          <a:xfrm>
            <a:off x="395288" y="6295628"/>
            <a:ext cx="8281168" cy="28803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0" y="980728"/>
            <a:ext cx="9144000" cy="54726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8" name="Picture 7" descr="Bottom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411516"/>
            <a:ext cx="9144000" cy="446484"/>
          </a:xfrm>
          <a:prstGeom prst="rect">
            <a:avLst/>
          </a:prstGeom>
        </p:spPr>
      </p:pic>
      <p:pic>
        <p:nvPicPr>
          <p:cNvPr id="9" name="Picture 8" descr="2 Top bann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09055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6093296"/>
            <a:ext cx="8281168" cy="288032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caption </a:t>
            </a:r>
            <a:r>
              <a: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dirty="0" smtClean="0"/>
              <a:t>DNPA 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6093296"/>
            <a:ext cx="82811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caption </a:t>
            </a:r>
            <a:r>
              <a: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dirty="0" smtClean="0"/>
              <a:t>DNPA </a:t>
            </a:r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67544" y="1196752"/>
            <a:ext cx="5328592" cy="4248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28184" y="1196752"/>
            <a:ext cx="2467640" cy="1967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28184" y="3477781"/>
            <a:ext cx="2467640" cy="1967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6093296"/>
            <a:ext cx="82811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caption </a:t>
            </a:r>
            <a:r>
              <a: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dirty="0" smtClean="0"/>
              <a:t>DNPA 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67544" y="1196752"/>
            <a:ext cx="3888432" cy="4718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44777" y="2314470"/>
            <a:ext cx="4103687" cy="4032871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6093296"/>
            <a:ext cx="82811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captions </a:t>
            </a:r>
            <a:r>
              <a: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dirty="0" smtClean="0"/>
              <a:t>DNPA 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67544" y="1196752"/>
            <a:ext cx="2520280" cy="338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75856" y="1196752"/>
            <a:ext cx="2520280" cy="338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4168" y="1196752"/>
            <a:ext cx="2520280" cy="338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7"/>
          </p:nvPr>
        </p:nvSpPr>
        <p:spPr>
          <a:xfrm>
            <a:off x="467545" y="4725145"/>
            <a:ext cx="8136903" cy="1152128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ional Park Pur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ro slide set-slide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4709864" y="1052736"/>
            <a:ext cx="443413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National Park Purposes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Dartmoor National Park Authority became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an independent body within the local government structure on 1 April 1997. 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Our role is clearly defined by Parliament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in our two statutory purposes, which are to: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  conserve and enhance the natural beauty,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    wildlife and cultural heritage of the National Park;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  promote opportunities for the understanding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    and enjoyment of the special qualities of the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    area by the public.</a:t>
            </a:r>
          </a:p>
          <a:p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In carrying out this work, we are also required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to seek to foster the economic and social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well-being of local communities within the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National Park.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Top bann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1009055"/>
          </a:xfrm>
          <a:prstGeom prst="rect">
            <a:avLst/>
          </a:prstGeom>
        </p:spPr>
      </p:pic>
      <p:pic>
        <p:nvPicPr>
          <p:cNvPr id="7" name="Picture 6" descr="Bottom bann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411516"/>
            <a:ext cx="9144000" cy="4464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1" r:id="rId2"/>
    <p:sldLayoutId id="2147483762" r:id="rId3"/>
    <p:sldLayoutId id="2147483745" r:id="rId4"/>
    <p:sldLayoutId id="2147483763" r:id="rId5"/>
    <p:sldLayoutId id="2147483760" r:id="rId6"/>
    <p:sldLayoutId id="2147483751" r:id="rId7"/>
    <p:sldLayoutId id="2147483752" r:id="rId8"/>
    <p:sldLayoutId id="214748375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Knowing and Reaching our Audiences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Ally Kohler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29 September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What  do we want to achieve?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Encourage and help   people to enjoy and understand  our NP (or AONB, or coastline, or country park etc). </a:t>
            </a:r>
            <a:r>
              <a:rPr lang="en-GB" dirty="0" smtClean="0"/>
              <a:t>Spend money!</a:t>
            </a:r>
            <a:endParaRPr lang="en-GB" dirty="0" smtClean="0"/>
          </a:p>
          <a:p>
            <a:r>
              <a:rPr lang="en-GB" dirty="0" smtClean="0"/>
              <a:t>Our bit of countryside.</a:t>
            </a:r>
          </a:p>
          <a:p>
            <a:endParaRPr lang="en-GB" dirty="0" smtClean="0"/>
          </a:p>
          <a:p>
            <a:r>
              <a:rPr lang="en-GB" dirty="0" smtClean="0"/>
              <a:t>But…. collectively we want everybody to have the opportunity to enjoy the countryside if they want 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Placeholder 7" descr="20110715-DNPA-KT-DNPA-PowerPoint-portraitslide6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375" r="375"/>
          <a:stretch>
            <a:fillRect/>
          </a:stretch>
        </p:blipFill>
        <p:spPr/>
      </p:pic>
      <p:pic>
        <p:nvPicPr>
          <p:cNvPr id="9" name="Picture Placeholder 8" descr="20110715-DNPA-KT-DNPA-PowerPoint-portraitslide18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375" r="375"/>
          <a:stretch>
            <a:fillRect/>
          </a:stretch>
        </p:blipFill>
        <p:spPr/>
      </p:pic>
      <p:pic>
        <p:nvPicPr>
          <p:cNvPr id="10" name="Picture Placeholder 9" descr="Woolproject10-StaceyMitchell&amp;RachelGarner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25280" r="2528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smtClean="0"/>
              <a:t>Reaching our Audiences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smtClean="0"/>
              <a:t>Rangers, information centres, publications , websites, events and activities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288" y="5589240"/>
            <a:ext cx="8281168" cy="792088"/>
          </a:xfrm>
        </p:spPr>
        <p:txBody>
          <a:bodyPr/>
          <a:lstStyle/>
          <a:p>
            <a:r>
              <a:rPr lang="en-GB" sz="2400" dirty="0" smtClean="0"/>
              <a:t>Ranger Ralph Club, Guided Walks, Moor to You – outreach vehicle </a:t>
            </a:r>
            <a:endParaRPr lang="en-GB" sz="2400" dirty="0"/>
          </a:p>
        </p:txBody>
      </p:sp>
      <p:pic>
        <p:nvPicPr>
          <p:cNvPr id="7" name="Picture Placeholder 6" descr="20120513-DNPA-CP-Ten Tors (3)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2971" r="2971"/>
          <a:stretch>
            <a:fillRect/>
          </a:stretch>
        </p:blipFill>
        <p:spPr/>
      </p:pic>
      <p:pic>
        <p:nvPicPr>
          <p:cNvPr id="8" name="Picture Placeholder 7" descr="20110611 DNPA H Jenny Teddy Bears Picnic 004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t="431" b="431"/>
          <a:stretch>
            <a:fillRect/>
          </a:stretch>
        </p:blipFill>
        <p:spPr/>
      </p:pic>
      <p:pic>
        <p:nvPicPr>
          <p:cNvPr id="9" name="Picture Placeholder 8" descr="20100714-DNPA-unknown-guided walk Haytor (6)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 t="20121" b="2012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Reaching our audience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Are we </a:t>
            </a:r>
            <a:r>
              <a:rPr lang="en-GB" dirty="0" smtClean="0"/>
              <a:t>always effective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Individually?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Collectively as a countryside resource?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288" y="5517232"/>
            <a:ext cx="8281168" cy="864096"/>
          </a:xfrm>
        </p:spPr>
        <p:txBody>
          <a:bodyPr/>
          <a:lstStyle/>
          <a:p>
            <a:r>
              <a:rPr lang="en-GB" sz="2400" dirty="0" smtClean="0"/>
              <a:t>Is there a tendency to focus on the place not the people</a:t>
            </a:r>
          </a:p>
          <a:p>
            <a:r>
              <a:rPr lang="en-GB" sz="2400" dirty="0" smtClean="0"/>
              <a:t>… or the destination  not the starting point?</a:t>
            </a:r>
          </a:p>
          <a:p>
            <a:endParaRPr lang="en-GB" dirty="0"/>
          </a:p>
        </p:txBody>
      </p:sp>
      <p:pic>
        <p:nvPicPr>
          <p:cNvPr id="7" name="Picture Placeholder 6" descr="20110715-AdrianOakes-DNPA-PowerPoint-slide16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2971" r="297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Where do we start?</a:t>
            </a:r>
            <a:endParaRPr lang="en-GB" dirty="0"/>
          </a:p>
        </p:txBody>
      </p:sp>
      <p:pic>
        <p:nvPicPr>
          <p:cNvPr id="21508" name="Picture 4" descr="http://us.123rf.com/400wm/400/400/davisales/davisales1108/davisales110800002/10115579-people-walking-and-running-in-the-city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/>
          <a:srcRect t="201" b="20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1510" name="Picture 6" descr="http://kapitza.com/images/1243.gif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/>
          <a:srcRect l="18624" r="1862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Targeted marketing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8313" y="1268760"/>
            <a:ext cx="8496300" cy="5112991"/>
          </a:xfrm>
        </p:spPr>
        <p:txBody>
          <a:bodyPr/>
          <a:lstStyle/>
          <a:p>
            <a:r>
              <a:rPr lang="en-GB" dirty="0" smtClean="0"/>
              <a:t>Place and people :</a:t>
            </a:r>
          </a:p>
          <a:p>
            <a:r>
              <a:rPr lang="en-GB" dirty="0" smtClean="0"/>
              <a:t>Events and activities with clear target market and established lines of communication</a:t>
            </a:r>
          </a:p>
          <a:p>
            <a:r>
              <a:rPr lang="en-GB" dirty="0" smtClean="0"/>
              <a:t> - Moor Wool, Ranger Ralph, Heritage Open Days, Haytor </a:t>
            </a:r>
            <a:r>
              <a:rPr lang="en-GB" dirty="0" err="1" smtClean="0"/>
              <a:t>Hoppa</a:t>
            </a:r>
            <a:endParaRPr lang="en-GB" dirty="0" smtClean="0"/>
          </a:p>
          <a:p>
            <a:r>
              <a:rPr lang="en-GB" dirty="0" smtClean="0"/>
              <a:t>Specialist groups – through networks and associations, </a:t>
            </a:r>
            <a:r>
              <a:rPr lang="en-GB" dirty="0" smtClean="0"/>
              <a:t>clubs, websites </a:t>
            </a:r>
            <a:r>
              <a:rPr lang="en-GB" dirty="0" smtClean="0"/>
              <a:t>and </a:t>
            </a:r>
            <a:r>
              <a:rPr lang="en-GB" dirty="0" smtClean="0"/>
              <a:t>magazines </a:t>
            </a:r>
            <a:r>
              <a:rPr lang="en-GB" dirty="0" err="1" smtClean="0"/>
              <a:t>e.g</a:t>
            </a:r>
            <a:r>
              <a:rPr lang="en-GB" dirty="0" smtClean="0"/>
              <a:t> canoe discussion yesterday</a:t>
            </a:r>
          </a:p>
          <a:p>
            <a:r>
              <a:rPr lang="en-GB" dirty="0" smtClean="0"/>
              <a:t>MOSAIC</a:t>
            </a: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288" y="5589240"/>
            <a:ext cx="8281168" cy="792088"/>
          </a:xfrm>
        </p:spPr>
        <p:txBody>
          <a:bodyPr/>
          <a:lstStyle/>
          <a:p>
            <a:r>
              <a:rPr lang="en-GB" sz="2400" dirty="0" smtClean="0"/>
              <a:t>Reaching groups within a geographic area – are we giving a clear message  not 5 or 6 </a:t>
            </a:r>
          </a:p>
          <a:p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Joining up?</a:t>
            </a:r>
            <a:endParaRPr lang="en-GB" dirty="0"/>
          </a:p>
        </p:txBody>
      </p:sp>
      <p:pic>
        <p:nvPicPr>
          <p:cNvPr id="24578" name="Picture 2" descr="http://www.filterforge.com/filters/3182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/>
          <a:srcRect t="10131" b="1013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4580" name="Picture 4" descr="http://cdn.freecoloringsheets.net/samples/Halloween/Spider_Web.p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t="10161" b="1016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24582" name="Picture 6" descr="http://www.featurepics.com/FI/Thumb300/20100311/Woman-Shopping-Cartoon-1483400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print"/>
          <a:srcRect t="5069" b="506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Opportunities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8313" y="1268760"/>
            <a:ext cx="8496300" cy="5112991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Bovey </a:t>
            </a:r>
            <a:r>
              <a:rPr lang="en-GB" dirty="0" smtClean="0"/>
              <a:t>Tracey/ Newton Abbot  – DNPA/WT/NE/DWT all have sites and events being promoted </a:t>
            </a:r>
          </a:p>
          <a:p>
            <a:r>
              <a:rPr lang="en-GB" dirty="0" smtClean="0"/>
              <a:t>Plymouth – what are the opportunities </a:t>
            </a:r>
            <a:endParaRPr lang="en-GB" dirty="0" smtClean="0"/>
          </a:p>
          <a:p>
            <a:r>
              <a:rPr lang="en-GB" dirty="0" smtClean="0"/>
              <a:t>(Stepping Stones  - will hear more about that )</a:t>
            </a:r>
          </a:p>
          <a:p>
            <a:r>
              <a:rPr lang="en-GB" dirty="0" smtClean="0"/>
              <a:t>Moor than meets the eye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288" y="5661248"/>
            <a:ext cx="8281168" cy="720080"/>
          </a:xfrm>
        </p:spPr>
        <p:txBody>
          <a:bodyPr/>
          <a:lstStyle/>
          <a:p>
            <a:r>
              <a:rPr lang="en-GB" sz="1800" dirty="0" smtClean="0"/>
              <a:t>RSPB sites, AONB, DWT,WT all partners in one product. The starting point is where people live not where they are going to !</a:t>
            </a:r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 Days out from Exeter – your </a:t>
            </a:r>
            <a:r>
              <a:rPr lang="en-GB" dirty="0" smtClean="0"/>
              <a:t>choices</a:t>
            </a:r>
            <a:r>
              <a:rPr lang="en-GB" dirty="0" smtClean="0"/>
              <a:t> </a:t>
            </a:r>
            <a:r>
              <a:rPr lang="en-GB" dirty="0" smtClean="0"/>
              <a:t>– what is the overall offer and which best fits your needs?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What might it look like?</a:t>
            </a:r>
            <a:endParaRPr lang="en-GB" dirty="0"/>
          </a:p>
        </p:txBody>
      </p:sp>
      <p:pic>
        <p:nvPicPr>
          <p:cNvPr id="6" name="Picture 2" descr="http://www.devonlink.co.uk/devon-directory/maps/devonmap.gif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/>
          <a:srcRect l="11108" r="11108"/>
          <a:stretch>
            <a:fillRect/>
          </a:stretch>
        </p:blipFill>
        <p:spPr bwMode="auto">
          <a:xfrm>
            <a:off x="467544" y="1196752"/>
            <a:ext cx="388843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 Is there wider potential?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Special Interest Groups  to special places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Canoeists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Cyclists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Walkers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Or do we already do that?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Welcome and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 1. </a:t>
            </a:r>
            <a:r>
              <a:rPr lang="en-GB" dirty="0" smtClean="0"/>
              <a:t>Context for the presentations today and link to site visits </a:t>
            </a:r>
            <a:r>
              <a:rPr lang="en-GB" dirty="0" err="1" smtClean="0"/>
              <a:t>yesturday</a:t>
            </a:r>
            <a:endParaRPr lang="en-GB" dirty="0" smtClean="0"/>
          </a:p>
          <a:p>
            <a:r>
              <a:rPr lang="en-GB" dirty="0" smtClean="0"/>
              <a:t> 2. </a:t>
            </a:r>
            <a:r>
              <a:rPr lang="en-GB" dirty="0" smtClean="0"/>
              <a:t>What </a:t>
            </a:r>
            <a:r>
              <a:rPr lang="en-GB" dirty="0" smtClean="0"/>
              <a:t>is our offer/ What are we selling?</a:t>
            </a:r>
          </a:p>
          <a:p>
            <a:r>
              <a:rPr lang="en-GB" dirty="0" smtClean="0"/>
              <a:t> </a:t>
            </a:r>
            <a:r>
              <a:rPr lang="en-GB" dirty="0" smtClean="0"/>
              <a:t>3. </a:t>
            </a:r>
            <a:r>
              <a:rPr lang="en-GB" dirty="0" smtClean="0"/>
              <a:t>Who are our audiences?</a:t>
            </a:r>
          </a:p>
          <a:p>
            <a:r>
              <a:rPr lang="en-GB" dirty="0" smtClean="0"/>
              <a:t> </a:t>
            </a:r>
            <a:r>
              <a:rPr lang="en-GB" dirty="0" smtClean="0"/>
              <a:t>4. </a:t>
            </a:r>
            <a:r>
              <a:rPr lang="en-GB" dirty="0" smtClean="0"/>
              <a:t>How do we reach our audiences?</a:t>
            </a:r>
          </a:p>
          <a:p>
            <a:r>
              <a:rPr lang="en-GB" dirty="0" smtClean="0"/>
              <a:t> </a:t>
            </a:r>
            <a:r>
              <a:rPr lang="en-GB" dirty="0" smtClean="0"/>
              <a:t>5. Are there new opportunities and can we better join up?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smtClean="0"/>
              <a:t>What is our offer?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smtClean="0"/>
              <a:t>Landscape,  archaeology, wildlife, historic environment. Our special qualities.</a:t>
            </a:r>
            <a:endParaRPr lang="en-GB" dirty="0"/>
          </a:p>
        </p:txBody>
      </p:sp>
      <p:pic>
        <p:nvPicPr>
          <p:cNvPr id="12" name="Picture Placeholder 11" descr="20110715-DNPA-KT-DNPA-PowerPoint-portraitslide28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375" r="375"/>
          <a:stretch>
            <a:fillRect/>
          </a:stretch>
        </p:blipFill>
        <p:spPr/>
      </p:pic>
      <p:pic>
        <p:nvPicPr>
          <p:cNvPr id="14" name="Picture Placeholder 13" descr="20110715-DNPA-LaurieCampbell-DNPA-PowerPoint-portraitslide59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l="375" r="375"/>
          <a:stretch>
            <a:fillRect/>
          </a:stretch>
        </p:blipFill>
        <p:spPr/>
      </p:pic>
      <p:pic>
        <p:nvPicPr>
          <p:cNvPr id="16" name="Picture Placeholder 15" descr="20110715-DNPA-NB-DNPA-PowerPoint-portraitslide41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 l="375" r="37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Placeholder 7" descr="20110715-DNPA-KT-DNPA-PowerPoint-portraitslide4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375" r="375"/>
          <a:stretch>
            <a:fillRect/>
          </a:stretch>
        </p:blipFill>
        <p:spPr/>
      </p:pic>
      <p:pic>
        <p:nvPicPr>
          <p:cNvPr id="9" name="Picture Placeholder 8" descr="20110715-DNPA-KT-DNPA-PowerPoint-PCFRR-portraitslide31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l="375" r="375"/>
          <a:stretch>
            <a:fillRect/>
          </a:stretch>
        </p:blipFill>
        <p:spPr/>
      </p:pic>
      <p:pic>
        <p:nvPicPr>
          <p:cNvPr id="10" name="Picture Placeholder 9" descr="20110715-DNPA-KT-DNPA-PowerPoint-PCF11-portraitslide30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 l="375" r="375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smtClean="0"/>
              <a:t>What do we offer?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err="1" smtClean="0"/>
              <a:t>Tranquility</a:t>
            </a:r>
            <a:r>
              <a:rPr lang="en-GB" dirty="0" smtClean="0"/>
              <a:t>,  learning, exploration, close to nature. Enjoyment and understanding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528" y="6093296"/>
            <a:ext cx="8281168" cy="360040"/>
          </a:xfrm>
        </p:spPr>
        <p:txBody>
          <a:bodyPr/>
          <a:lstStyle/>
          <a:p>
            <a:endParaRPr lang="en-GB"/>
          </a:p>
        </p:txBody>
      </p:sp>
      <p:pic>
        <p:nvPicPr>
          <p:cNvPr id="8" name="Picture Placeholder 7" descr="20110715-DNPA-CP-DNPA-PowerPoint-PCFCP-portraitslide33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375" r="375"/>
          <a:stretch>
            <a:fillRect/>
          </a:stretch>
        </p:blipFill>
        <p:spPr/>
      </p:pic>
      <p:pic>
        <p:nvPicPr>
          <p:cNvPr id="9" name="Picture Placeholder 8" descr="20110715-DNPA-KT-DNPA-PowerPoint-portraitslide2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375" r="375"/>
          <a:stretch>
            <a:fillRect/>
          </a:stretch>
        </p:blipFill>
        <p:spPr/>
      </p:pic>
      <p:pic>
        <p:nvPicPr>
          <p:cNvPr id="10" name="Picture Placeholder 9" descr="20110715-DNPA-KT-DNPA-PowerPoint-portraitslide15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375" r="375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smtClean="0"/>
              <a:t>What do we offer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467545" y="4725144"/>
            <a:ext cx="8136903" cy="1440159"/>
          </a:xfrm>
        </p:spPr>
        <p:txBody>
          <a:bodyPr/>
          <a:lstStyle/>
          <a:p>
            <a:r>
              <a:rPr lang="en-GB" dirty="0" smtClean="0"/>
              <a:t>Adventure and </a:t>
            </a:r>
            <a:r>
              <a:rPr lang="en-GB" dirty="0" smtClean="0"/>
              <a:t>exercise. Over 700km PROW 47,000 hectares access land.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Placeholder 7" descr="20110715-DNPA-KT-DNPA-PowerPoint-portraitslide47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375" r="375"/>
          <a:stretch>
            <a:fillRect/>
          </a:stretch>
        </p:blipFill>
        <p:spPr/>
      </p:pic>
      <p:pic>
        <p:nvPicPr>
          <p:cNvPr id="9" name="Picture Placeholder 8" descr="20110715-DNPA-KT-DNPA-PowerPoint-portraitslide48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375" r="375"/>
          <a:stretch>
            <a:fillRect/>
          </a:stretch>
        </p:blipFill>
        <p:spPr/>
      </p:pic>
      <p:pic>
        <p:nvPicPr>
          <p:cNvPr id="10" name="Picture Placeholder 9" descr="20110715-DNPA-KT-DNPA-PowerPoint-portraitslide17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375" r="375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 smtClean="0"/>
              <a:t>What do we offer?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smtClean="0"/>
              <a:t>Towns and villages, </a:t>
            </a:r>
            <a:r>
              <a:rPr lang="en-GB" dirty="0" smtClean="0"/>
              <a:t>information and advice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288" y="5661248"/>
            <a:ext cx="8281168" cy="720080"/>
          </a:xfrm>
        </p:spPr>
        <p:txBody>
          <a:bodyPr/>
          <a:lstStyle/>
          <a:p>
            <a:r>
              <a:rPr lang="en-GB" sz="2400" dirty="0" smtClean="0"/>
              <a:t>People enjoying Dartmoor – people who live or already  visit the area.</a:t>
            </a:r>
            <a:endParaRPr lang="en-GB" sz="2400" dirty="0"/>
          </a:p>
        </p:txBody>
      </p:sp>
      <p:pic>
        <p:nvPicPr>
          <p:cNvPr id="7" name="Picture Placeholder 6" descr="20110715-DNPA-KT-DNPA-PowerPoint-slide33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2971" r="2971"/>
          <a:stretch>
            <a:fillRect/>
          </a:stretch>
        </p:blipFill>
        <p:spPr/>
      </p:pic>
      <p:pic>
        <p:nvPicPr>
          <p:cNvPr id="8" name="Picture Placeholder 7" descr="20110715-DNPA-CP-DNPA-PowerPoint-slide30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2936" r="2936"/>
          <a:stretch>
            <a:fillRect/>
          </a:stretch>
        </p:blipFill>
        <p:spPr/>
      </p:pic>
      <p:pic>
        <p:nvPicPr>
          <p:cNvPr id="9" name="Picture Placeholder 8" descr="20110715-DNPA-KT-DNPA-PowerPoint-slide8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2936" r="293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Our Audiences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288" y="5589240"/>
            <a:ext cx="8281168" cy="792088"/>
          </a:xfrm>
        </p:spPr>
        <p:txBody>
          <a:bodyPr/>
          <a:lstStyle/>
          <a:p>
            <a:r>
              <a:rPr lang="en-GB" sz="2400" dirty="0" smtClean="0"/>
              <a:t>People living in towns and cities nearby?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Our Audiences</a:t>
            </a:r>
            <a:endParaRPr lang="en-GB" dirty="0"/>
          </a:p>
        </p:txBody>
      </p:sp>
      <p:pic>
        <p:nvPicPr>
          <p:cNvPr id="1030" name="Picture 6" descr="http://images.uncyc.org/commons/9/93/Citynuclear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/>
          <a:srcRect l="29" r="2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32" name="Picture 8" descr="http://www.discoverplymouth.net/userfiles/images/plymouth-city-centre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7956" r="7956"/>
          <a:stretch>
            <a:fillRect/>
          </a:stretch>
        </p:blipFill>
        <p:spPr bwMode="auto">
          <a:xfrm>
            <a:off x="6156176" y="1124744"/>
            <a:ext cx="2467640" cy="1967443"/>
          </a:xfrm>
          <a:prstGeom prst="rect">
            <a:avLst/>
          </a:prstGeom>
          <a:noFill/>
        </p:spPr>
      </p:pic>
      <p:pic>
        <p:nvPicPr>
          <p:cNvPr id="1038" name="Picture 14" descr="http://www.inplymouth.com/pix/drakecircus02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print"/>
          <a:srcRect l="3128" r="312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5288" y="5517232"/>
            <a:ext cx="8281168" cy="864096"/>
          </a:xfrm>
        </p:spPr>
        <p:txBody>
          <a:bodyPr/>
          <a:lstStyle/>
          <a:p>
            <a:r>
              <a:rPr lang="en-GB" sz="2400" dirty="0" smtClean="0"/>
              <a:t>Outdoor enthusiasts in lots of sports. Walking, camping, cycling, canoeing, climbing </a:t>
            </a:r>
            <a:r>
              <a:rPr lang="en-GB" sz="2400" dirty="0" smtClean="0"/>
              <a:t>etc.  People who love nature.</a:t>
            </a:r>
            <a:endParaRPr lang="en-GB" sz="2400" dirty="0"/>
          </a:p>
        </p:txBody>
      </p:sp>
      <p:pic>
        <p:nvPicPr>
          <p:cNvPr id="16386" name="Picture 2" descr="http://www.newood.com/2008Catalog/08-025/3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/>
          <a:srcRect l="8630" r="8630"/>
          <a:stretch>
            <a:fillRect/>
          </a:stretch>
        </p:blipFill>
        <p:spPr/>
      </p:pic>
      <p:pic>
        <p:nvPicPr>
          <p:cNvPr id="16388" name="Picture 4" descr="http://www.k-trade-international.com/news/wp-content/uploads/2008/12/k-trade-shop-amarin-440-pixel-wide-for-new-section-12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t="15081" b="1508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mtClean="0"/>
              <a:t>Our Audiences</a:t>
            </a:r>
            <a:endParaRPr lang="en-GB" dirty="0"/>
          </a:p>
        </p:txBody>
      </p:sp>
      <p:pic>
        <p:nvPicPr>
          <p:cNvPr id="20" name="Picture Placeholder 19" descr="20120915 ToB AC 5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2936" r="29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PA Ex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DNPA External</Template>
  <TotalTime>291</TotalTime>
  <Words>617</Words>
  <Application>Microsoft Office PowerPoint</Application>
  <PresentationFormat>On-screen Show (4:3)</PresentationFormat>
  <Paragraphs>81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DNPA External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Dartmoor National Park Authority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Kohler</dc:creator>
  <cp:lastModifiedBy>Alison Kohler</cp:lastModifiedBy>
  <cp:revision>28</cp:revision>
  <dcterms:created xsi:type="dcterms:W3CDTF">2012-09-27T11:54:11Z</dcterms:created>
  <dcterms:modified xsi:type="dcterms:W3CDTF">2012-09-28T08:20:09Z</dcterms:modified>
</cp:coreProperties>
</file>